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5.svg" ContentType="image/svg+xml"/>
  <Override PartName="/ppt/media/image17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8.svg" ContentType="image/svg+xml"/>
  <Override PartName="/ppt/media/image50.svg" ContentType="image/svg+xml"/>
  <Override PartName="/ppt/media/image52.svg" ContentType="image/svg+xml"/>
  <Override PartName="/ppt/media/image55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</p:sldMasterIdLst>
  <p:notesMasterIdLst>
    <p:notesMasterId r:id="rId6"/>
  </p:notesMasterIdLst>
  <p:sldIdLst>
    <p:sldId id="256" r:id="rId5"/>
    <p:sldId id="257" r:id="rId7"/>
    <p:sldId id="258" r:id="rId8"/>
    <p:sldId id="268" r:id="rId9"/>
    <p:sldId id="267" r:id="rId10"/>
    <p:sldId id="259" r:id="rId11"/>
    <p:sldId id="260" r:id="rId12"/>
    <p:sldId id="262" r:id="rId13"/>
    <p:sldId id="263" r:id="rId14"/>
    <p:sldId id="264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4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4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大家好，欢迎参加本次关于《绥棱县租赁住房补贴发放及公共租赁住房实物配租工作的实施意见》的政策解读会。今天，我们将详细解读这份新政策，帮助大家更好地理解和申请相关的住房保障。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最后，有几点温馨提示。首先，申请会经过多部门联合审核，并实行动态管理；其次，请务必诚信申请，提供真实材料；最后，具体的申请时间和流程，请大家密切关注所在社区居委会发布的通知。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本次解读将分为三个部分，首先我们来了解租赁住房补贴保障政策，然后是公共租赁住房实物配租政策，最后会给大家一些温馨提示和申请方面的指导。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现在，我们进入第一部分，详细解读租赁住房补贴保障政策。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首先，我们来看文件的出台背景与依据。该意见的出台是为了进一步完善我县的住房保障体系，解决特定群体的住房困难。其制定严格遵循了国家和省级的相关法规，并结合了我县的实际情况。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接下来，我们进入第二部分，解读公共租赁住房实物配租政策。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看保障范围，主要覆盖三类人群：原城区的城镇户籍家庭、在本地工作的新就业职工，以及持有居住证的外来务工人员。申请条件则从住房、财产、收入和就业四个方面进行了明确规定，确保政策精准帮扶到真正有需要的群体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政策的补贴标准有了显著提高。补贴面积根据家庭人口数确定，最高可达54平米。补贴金额则实行差异化标准，对低保家庭和特困人员给予更高的补贴，每平米每季度25元，其他符合条件的家庭为每平米每季度20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公租房实物配租的保障范围主要是原城区有常住户口且居住满3年的家庭。申请条件更为严格，主要面向住房和经济都困难的“双困”家庭，并且家庭成员中需有特殊困难情况，比如是低保户、特困人员，或者有重度残疾、重大疾病等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公租房的租金标准非常低廉，仅为每月每平方米1元，这充分体现了公租房的社会保障属性，能最大程度地减轻困难家庭的住房经济压力。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image" Target="../media/image52.svg"/><Relationship Id="rId4" Type="http://schemas.openxmlformats.org/officeDocument/2006/relationships/image" Target="../media/image51.jpeg"/><Relationship Id="rId3" Type="http://schemas.openxmlformats.org/officeDocument/2006/relationships/tags" Target="../tags/tag26.xml"/><Relationship Id="rId20" Type="http://schemas.openxmlformats.org/officeDocument/2006/relationships/notesSlide" Target="../notesSlides/notesSlide10.xml"/><Relationship Id="rId2" Type="http://schemas.openxmlformats.org/officeDocument/2006/relationships/tags" Target="../tags/tag25.xml"/><Relationship Id="rId19" Type="http://schemas.openxmlformats.org/officeDocument/2006/relationships/slideLayout" Target="../slideLayouts/slideLayout12.xml"/><Relationship Id="rId18" Type="http://schemas.openxmlformats.org/officeDocument/2006/relationships/tags" Target="../tags/tag36.xml"/><Relationship Id="rId17" Type="http://schemas.openxmlformats.org/officeDocument/2006/relationships/tags" Target="../tags/tag35.xml"/><Relationship Id="rId16" Type="http://schemas.openxmlformats.org/officeDocument/2006/relationships/image" Target="../media/image55.svg"/><Relationship Id="rId15" Type="http://schemas.openxmlformats.org/officeDocument/2006/relationships/image" Target="../media/image54.jpeg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image" Target="../media/image53.jpe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image" Target="../media/image4.svg"/><Relationship Id="rId5" Type="http://schemas.openxmlformats.org/officeDocument/2006/relationships/image" Target="../media/image3.jpe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1" Type="http://schemas.openxmlformats.org/officeDocument/2006/relationships/notesSlide" Target="../notesSlides/notesSlide2.xml"/><Relationship Id="rId20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9" Type="http://schemas.openxmlformats.org/officeDocument/2006/relationships/tags" Target="../tags/tag12.xml"/><Relationship Id="rId18" Type="http://schemas.openxmlformats.org/officeDocument/2006/relationships/image" Target="../media/image8.svg"/><Relationship Id="rId17" Type="http://schemas.openxmlformats.org/officeDocument/2006/relationships/image" Target="../media/image7.jpeg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image" Target="../media/image6.svg"/><Relationship Id="rId11" Type="http://schemas.openxmlformats.org/officeDocument/2006/relationships/image" Target="../media/image5.jpeg"/><Relationship Id="rId10" Type="http://schemas.openxmlformats.org/officeDocument/2006/relationships/tags" Target="../tags/tag7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image" Target="../media/image10.svg"/><Relationship Id="rId3" Type="http://schemas.openxmlformats.org/officeDocument/2006/relationships/image" Target="../media/image9.jpeg"/><Relationship Id="rId2" Type="http://schemas.openxmlformats.org/officeDocument/2006/relationships/tags" Target="../tags/tag14.xml"/><Relationship Id="rId16" Type="http://schemas.openxmlformats.org/officeDocument/2006/relationships/notesSlide" Target="../notesSlides/notesSlide4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22.xml"/><Relationship Id="rId13" Type="http://schemas.openxmlformats.org/officeDocument/2006/relationships/tags" Target="../tags/tag21.xml"/><Relationship Id="rId12" Type="http://schemas.openxmlformats.org/officeDocument/2006/relationships/tags" Target="../tags/tag20.xml"/><Relationship Id="rId11" Type="http://schemas.openxmlformats.org/officeDocument/2006/relationships/image" Target="../media/image12.svg"/><Relationship Id="rId10" Type="http://schemas.openxmlformats.org/officeDocument/2006/relationships/image" Target="../media/image11.jpeg"/><Relationship Id="rId1" Type="http://schemas.openxmlformats.org/officeDocument/2006/relationships/tags" Target="../tags/tag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jpeg"/><Relationship Id="rId8" Type="http://schemas.openxmlformats.org/officeDocument/2006/relationships/image" Target="../media/image17.svg"/><Relationship Id="rId7" Type="http://schemas.openxmlformats.org/officeDocument/2006/relationships/image" Target="../media/image16.jpeg"/><Relationship Id="rId6" Type="http://schemas.openxmlformats.org/officeDocument/2006/relationships/image" Target="../media/image15.svg"/><Relationship Id="rId5" Type="http://schemas.openxmlformats.org/officeDocument/2006/relationships/image" Target="../media/image14.jpeg"/><Relationship Id="rId4" Type="http://schemas.openxmlformats.org/officeDocument/2006/relationships/image" Target="../media/image6.svg"/><Relationship Id="rId3" Type="http://schemas.openxmlformats.org/officeDocument/2006/relationships/image" Target="../media/image5.jpeg"/><Relationship Id="rId2" Type="http://schemas.openxmlformats.org/officeDocument/2006/relationships/image" Target="../media/image13.jpeg"/><Relationship Id="rId19" Type="http://schemas.openxmlformats.org/officeDocument/2006/relationships/notesSlide" Target="../notesSlides/notesSlide6.xml"/><Relationship Id="rId18" Type="http://schemas.openxmlformats.org/officeDocument/2006/relationships/slideLayout" Target="../slideLayouts/slideLayout12.xml"/><Relationship Id="rId17" Type="http://schemas.openxmlformats.org/officeDocument/2006/relationships/image" Target="../media/image25.svg"/><Relationship Id="rId16" Type="http://schemas.openxmlformats.org/officeDocument/2006/relationships/image" Target="../media/image24.jpeg"/><Relationship Id="rId15" Type="http://schemas.openxmlformats.org/officeDocument/2006/relationships/image" Target="../media/image23.svg"/><Relationship Id="rId14" Type="http://schemas.openxmlformats.org/officeDocument/2006/relationships/image" Target="../media/image22.jpeg"/><Relationship Id="rId13" Type="http://schemas.openxmlformats.org/officeDocument/2006/relationships/image" Target="../media/image21.svg"/><Relationship Id="rId12" Type="http://schemas.openxmlformats.org/officeDocument/2006/relationships/image" Target="../media/image20.jpeg"/><Relationship Id="rId11" Type="http://schemas.openxmlformats.org/officeDocument/2006/relationships/image" Target="../media/image10.svg"/><Relationship Id="rId10" Type="http://schemas.openxmlformats.org/officeDocument/2006/relationships/image" Target="../media/image19.jpe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svg"/><Relationship Id="rId8" Type="http://schemas.openxmlformats.org/officeDocument/2006/relationships/image" Target="../media/image30.jpeg"/><Relationship Id="rId7" Type="http://schemas.openxmlformats.org/officeDocument/2006/relationships/image" Target="../media/image29.svg"/><Relationship Id="rId6" Type="http://schemas.openxmlformats.org/officeDocument/2006/relationships/image" Target="../media/image28.jpeg"/><Relationship Id="rId5" Type="http://schemas.openxmlformats.org/officeDocument/2006/relationships/image" Target="../media/image27.svg"/><Relationship Id="rId4" Type="http://schemas.openxmlformats.org/officeDocument/2006/relationships/image" Target="../media/image26.jpeg"/><Relationship Id="rId3" Type="http://schemas.openxmlformats.org/officeDocument/2006/relationships/image" Target="../media/image6.svg"/><Relationship Id="rId2" Type="http://schemas.openxmlformats.org/officeDocument/2006/relationships/image" Target="../media/image5.jpeg"/><Relationship Id="rId19" Type="http://schemas.openxmlformats.org/officeDocument/2006/relationships/notesSlide" Target="../notesSlides/notesSlide7.xml"/><Relationship Id="rId18" Type="http://schemas.openxmlformats.org/officeDocument/2006/relationships/slideLayout" Target="../slideLayouts/slideLayout12.xml"/><Relationship Id="rId17" Type="http://schemas.openxmlformats.org/officeDocument/2006/relationships/image" Target="../media/image39.svg"/><Relationship Id="rId16" Type="http://schemas.openxmlformats.org/officeDocument/2006/relationships/image" Target="../media/image38.jpeg"/><Relationship Id="rId15" Type="http://schemas.openxmlformats.org/officeDocument/2006/relationships/image" Target="../media/image37.svg"/><Relationship Id="rId14" Type="http://schemas.openxmlformats.org/officeDocument/2006/relationships/image" Target="../media/image36.jpeg"/><Relationship Id="rId13" Type="http://schemas.openxmlformats.org/officeDocument/2006/relationships/image" Target="../media/image35.svg"/><Relationship Id="rId12" Type="http://schemas.openxmlformats.org/officeDocument/2006/relationships/image" Target="../media/image34.jpeg"/><Relationship Id="rId11" Type="http://schemas.openxmlformats.org/officeDocument/2006/relationships/image" Target="../media/image33.svg"/><Relationship Id="rId10" Type="http://schemas.openxmlformats.org/officeDocument/2006/relationships/image" Target="../media/image32.jpe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svg"/><Relationship Id="rId8" Type="http://schemas.openxmlformats.org/officeDocument/2006/relationships/image" Target="../media/image5.jpeg"/><Relationship Id="rId7" Type="http://schemas.openxmlformats.org/officeDocument/2006/relationships/image" Target="../media/image43.svg"/><Relationship Id="rId6" Type="http://schemas.openxmlformats.org/officeDocument/2006/relationships/image" Target="../media/image42.jpeg"/><Relationship Id="rId5" Type="http://schemas.openxmlformats.org/officeDocument/2006/relationships/image" Target="../media/image41.svg"/><Relationship Id="rId4" Type="http://schemas.openxmlformats.org/officeDocument/2006/relationships/image" Target="../media/image40.jpeg"/><Relationship Id="rId3" Type="http://schemas.openxmlformats.org/officeDocument/2006/relationships/image" Target="../media/image37.svg"/><Relationship Id="rId2" Type="http://schemas.openxmlformats.org/officeDocument/2006/relationships/image" Target="../media/image36.jpeg"/><Relationship Id="rId18" Type="http://schemas.openxmlformats.org/officeDocument/2006/relationships/notesSlide" Target="../notesSlides/notesSlide8.xml"/><Relationship Id="rId17" Type="http://schemas.openxmlformats.org/officeDocument/2006/relationships/slideLayout" Target="../slideLayouts/slideLayout12.xml"/><Relationship Id="rId16" Type="http://schemas.openxmlformats.org/officeDocument/2006/relationships/image" Target="../media/image48.svg"/><Relationship Id="rId15" Type="http://schemas.openxmlformats.org/officeDocument/2006/relationships/image" Target="../media/image47.jpeg"/><Relationship Id="rId14" Type="http://schemas.openxmlformats.org/officeDocument/2006/relationships/image" Target="../media/image46.jpeg"/><Relationship Id="rId13" Type="http://schemas.openxmlformats.org/officeDocument/2006/relationships/tags" Target="../tags/tag24.xml"/><Relationship Id="rId12" Type="http://schemas.openxmlformats.org/officeDocument/2006/relationships/image" Target="../media/image45.svg"/><Relationship Id="rId11" Type="http://schemas.openxmlformats.org/officeDocument/2006/relationships/image" Target="../media/image44.jpeg"/><Relationship Id="rId10" Type="http://schemas.openxmlformats.org/officeDocument/2006/relationships/tags" Target="../tags/tag23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0.svg"/><Relationship Id="rId2" Type="http://schemas.openxmlformats.org/officeDocument/2006/relationships/image" Target="../media/image49.jpe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635000" y="2159000"/>
            <a:ext cx="10922000" cy="2540000"/>
          </a:xfrm>
          <a:prstGeom prst="roundRect">
            <a:avLst>
              <a:gd name="adj" fmla="val 5000"/>
            </a:avLst>
          </a:prstGeom>
          <a:solidFill>
            <a:srgbClr val="FFFFFF">
              <a:alpha val="85000"/>
            </a:srgbClr>
          </a:solidFill>
          <a:ln cap="flat" cmpd="sng">
            <a:solidFill>
              <a:srgbClr val="E6CFCF">
                <a:alpha val="85000"/>
              </a:srgbClr>
            </a:solidFill>
            <a:prstDash val="solid"/>
            <a:round/>
          </a:ln>
          <a:effectLst>
            <a:outerShdw blurRad="190500" dist="101600" dir="54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2476500"/>
            <a:ext cx="1016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《绥棱县租赁住房补贴发放及公共租赁住房实物配租工作的实施意见》政策解读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8594">
            <a:off x="3556008" y="36131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005A9C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/>
        </p:nvSpPr>
        <p:spPr>
          <a:xfrm>
            <a:off x="1016000" y="381000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endParaRPr lang="en-US" sz="1100"/>
          </a:p>
          <a:p>
            <a:pPr indent="0" algn="ctr">
              <a:lnSpc>
                <a:spcPct val="125000"/>
              </a:lnSpc>
              <a:defRPr/>
            </a:pP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温馨提示与申请指南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762000" y="2032000"/>
            <a:ext cx="3302000" cy="3302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5A9C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68500" y="2413000"/>
            <a:ext cx="889000" cy="8890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6"/>
            </p:custDataLst>
          </p:nvPr>
        </p:nvSpPr>
        <p:spPr>
          <a:xfrm>
            <a:off x="889000" y="3429000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联合审核与动态管理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7"/>
            </p:custDataLst>
          </p:nvPr>
        </p:nvSpPr>
        <p:spPr>
          <a:xfrm>
            <a:off x="952500" y="3937000"/>
            <a:ext cx="292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altLang="zh-CN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</a:t>
            </a:r>
            <a:r>
              <a:rPr lang="zh-CN" alt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申请人及申请家庭成员及需要通过相关部门联合审核（包括民政、公安、市监等）同时，建立动态管理机制，一旦保障对象的收入、住房等情况改善，不再符合保障条件，将及时退出公租房或取消补贴。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8"/>
            </p:custDataLst>
          </p:nvPr>
        </p:nvSpPr>
        <p:spPr>
          <a:xfrm>
            <a:off x="4445000" y="2032000"/>
            <a:ext cx="3302000" cy="3302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5A9C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/>
          <a:stretch>
            <a:fillRect/>
          </a:stretch>
        </p:blipFill>
        <p:spPr>
          <a:xfrm>
            <a:off x="5651500" y="2413000"/>
            <a:ext cx="889000" cy="889000"/>
          </a:xfrm>
          <a:prstGeom prst="ellipse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9" name="AutoShape 9"/>
          <p:cNvSpPr/>
          <p:nvPr>
            <p:custDataLst>
              <p:tags r:id="rId11"/>
            </p:custDataLst>
          </p:nvPr>
        </p:nvSpPr>
        <p:spPr>
          <a:xfrm>
            <a:off x="4572000" y="3429000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诚信申请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4635500" y="3937000"/>
            <a:ext cx="292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altLang="zh-CN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</a:t>
            </a:r>
            <a:r>
              <a:rPr lang="zh-CN" alt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申请时，请务必如实提供材料，任何弄虚作假行为都将导致申请被驳回，并将承担相应的法律责任。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8128000" y="2032000"/>
            <a:ext cx="3302000" cy="3302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5A9C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34500" y="2413000"/>
            <a:ext cx="889000" cy="8890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7"/>
            </p:custDataLst>
          </p:nvPr>
        </p:nvSpPr>
        <p:spPr>
          <a:xfrm>
            <a:off x="8255000" y="3429000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关注申请渠道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8"/>
            </p:custDataLst>
          </p:nvPr>
        </p:nvSpPr>
        <p:spPr>
          <a:xfrm>
            <a:off x="8318500" y="3937000"/>
            <a:ext cx="2921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altLang="zh-CN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</a:t>
            </a:r>
            <a:r>
              <a:rPr lang="zh-CN" altLang="en-US" sz="14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具体的申请时间和流程，请关注所居住社区居委会发布的通知。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目录 / CONTENTS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2032000"/>
            <a:ext cx="10668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 altLang="en-US" sz="1800">
                <a:latin typeface="Noto Sans SC Black" panose="020B0200000000000000" charset="-122"/>
                <a:ea typeface="Noto Sans SC Black" panose="020B0200000000000000" charset="-122"/>
              </a:rPr>
              <a:t>文件出台背景与依据</a:t>
            </a:r>
            <a:endParaRPr lang="zh-CN" altLang="en-US" sz="1800">
              <a:latin typeface="Noto Sans SC Black" panose="020B0200000000000000" charset="-122"/>
              <a:ea typeface="Noto Sans SC Black" panose="020B0200000000000000" charset="-122"/>
            </a:endParaR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1016000" y="2222500"/>
            <a:ext cx="127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cxnSp>
        <p:nvCxnSpPr>
          <p:cNvPr id="5" name="Connector 5"/>
          <p:cNvCxnSpPr/>
          <p:nvPr>
            <p:custDataLst>
              <p:tags r:id="rId3"/>
            </p:custDataLst>
          </p:nvPr>
        </p:nvCxnSpPr>
        <p:spPr>
          <a:xfrm rot="5342709">
            <a:off x="1905000" y="2597203"/>
            <a:ext cx="762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0E0E0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6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40000" y="23495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3175000" y="2349500"/>
            <a:ext cx="762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429000"/>
            <a:ext cx="10668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 altLang="en-US" sz="1800">
                <a:latin typeface="Noto Sans SC Black" panose="020B0200000000000000" charset="-122"/>
                <a:ea typeface="Noto Sans SC Black" panose="020B0200000000000000" charset="-122"/>
              </a:rPr>
              <a:t>公共租赁住房补贴</a:t>
            </a:r>
            <a:r>
              <a:rPr lang="zh-CN" altLang="en-US" sz="1800">
                <a:latin typeface="Noto Sans SC Black" panose="020B0200000000000000" charset="-122"/>
                <a:ea typeface="Noto Sans SC Black" panose="020B0200000000000000" charset="-122"/>
              </a:rPr>
              <a:t>与实物配租</a:t>
            </a:r>
            <a:endParaRPr lang="zh-CN" altLang="en-US" sz="1800">
              <a:latin typeface="Noto Sans SC Black" panose="020B0200000000000000" charset="-122"/>
              <a:ea typeface="Noto Sans SC Black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1016000" y="3619500"/>
            <a:ext cx="127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cxnSp>
        <p:nvCxnSpPr>
          <p:cNvPr id="10" name="Connector 10"/>
          <p:cNvCxnSpPr/>
          <p:nvPr>
            <p:custDataLst>
              <p:tags r:id="rId9"/>
            </p:custDataLst>
          </p:nvPr>
        </p:nvCxnSpPr>
        <p:spPr>
          <a:xfrm rot="5342709">
            <a:off x="1905000" y="3994203"/>
            <a:ext cx="762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0E0E0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1" name="Picture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40000" y="3746500"/>
            <a:ext cx="508000" cy="5080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3175000" y="3746500"/>
            <a:ext cx="762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4826000"/>
            <a:ext cx="10668000" cy="1143000"/>
          </a:xfrm>
          <a:prstGeom prst="roundRect">
            <a:avLst>
              <a:gd name="adj" fmla="val 11111"/>
            </a:avLst>
          </a:prstGeom>
          <a:solidFill>
            <a:srgbClr val="FFFFFF">
              <a:alpha val="8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 altLang="en-US" sz="1800">
                <a:latin typeface="Noto Sans SC Black" panose="020B0200000000000000" charset="-122"/>
                <a:ea typeface="Noto Sans SC Black" panose="020B0200000000000000" charset="-122"/>
              </a:rPr>
              <a:t>温馨提示</a:t>
            </a:r>
            <a:endParaRPr lang="zh-CN" altLang="en-US" sz="1800">
              <a:latin typeface="Noto Sans SC Black" panose="020B0200000000000000" charset="-122"/>
              <a:ea typeface="Noto Sans SC Black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1016000" y="5016500"/>
            <a:ext cx="127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cxnSp>
        <p:nvCxnSpPr>
          <p:cNvPr id="15" name="Connector 15"/>
          <p:cNvCxnSpPr/>
          <p:nvPr>
            <p:custDataLst>
              <p:tags r:id="rId15"/>
            </p:custDataLst>
          </p:nvPr>
        </p:nvCxnSpPr>
        <p:spPr>
          <a:xfrm rot="5342709">
            <a:off x="1905000" y="5391203"/>
            <a:ext cx="762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0E0E0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6" name="Picture 16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40000" y="5143500"/>
            <a:ext cx="508000" cy="5080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19"/>
            </p:custDataLst>
          </p:nvPr>
        </p:nvSpPr>
        <p:spPr>
          <a:xfrm>
            <a:off x="3175000" y="5143500"/>
            <a:ext cx="762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2159000"/>
            <a:ext cx="1219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8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683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3200">
                <a:latin typeface="Noto Sans SC Black" panose="020B0200000000000000" charset="-122"/>
                <a:ea typeface="Noto Sans SC Black" panose="020B0200000000000000" charset="-122"/>
                <a:sym typeface="+mn-ea"/>
              </a:rPr>
              <a:t>文件出台背景与依据</a:t>
            </a:r>
            <a:endParaRPr lang="en-US" sz="1100">
              <a:latin typeface="Noto Sans SC Black" panose="020B0200000000000000" charset="-122"/>
              <a:ea typeface="Noto Sans SC Black" panose="020B0200000000000000" charset="-122"/>
            </a:endParaRPr>
          </a:p>
        </p:txBody>
      </p:sp>
      <p:cxnSp>
        <p:nvCxnSpPr>
          <p:cNvPr id="5" name="Connector 5"/>
          <p:cNvCxnSpPr/>
          <p:nvPr/>
        </p:nvCxnSpPr>
        <p:spPr>
          <a:xfrm rot="-42969">
            <a:off x="5588040" y="456565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005A9C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一、文件出台背景与依据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2032000"/>
            <a:ext cx="51435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5A9C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23495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5"/>
            </p:custDataLst>
          </p:nvPr>
        </p:nvSpPr>
        <p:spPr>
          <a:xfrm>
            <a:off x="1587500" y="2349500"/>
            <a:ext cx="4064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出台背景</a:t>
            </a:r>
            <a:endParaRPr lang="en-US" sz="1100"/>
          </a:p>
        </p:txBody>
      </p:sp>
      <p:cxnSp>
        <p:nvCxnSpPr>
          <p:cNvPr id="6" name="Connector 6"/>
          <p:cNvCxnSpPr/>
          <p:nvPr>
            <p:custDataLst>
              <p:tags r:id="rId6"/>
            </p:custDataLst>
          </p:nvPr>
        </p:nvCxnSpPr>
        <p:spPr>
          <a:xfrm rot="-9683">
            <a:off x="1079509" y="2851150"/>
            <a:ext cx="4508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1079500" y="2984500"/>
            <a:ext cx="4508500" cy="279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本《实施意见》旨在进一步健全绥棱县城镇住房保障体系，切实解决低收入家庭、新就业职工及外来务工人员的住房困难问题。</a:t>
            </a:r>
            <a:endParaRPr lang="en-US" sz="1800"/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6286500" y="2032000"/>
            <a:ext cx="51435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5A9C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04000" y="23495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7112000" y="2349500"/>
            <a:ext cx="4064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制定依据</a:t>
            </a:r>
            <a:endParaRPr lang="en-US" sz="1100"/>
          </a:p>
        </p:txBody>
      </p:sp>
      <p:cxnSp>
        <p:nvCxnSpPr>
          <p:cNvPr id="11" name="Connector 11"/>
          <p:cNvCxnSpPr/>
          <p:nvPr>
            <p:custDataLst>
              <p:tags r:id="rId13"/>
            </p:custDataLst>
          </p:nvPr>
        </p:nvCxnSpPr>
        <p:spPr>
          <a:xfrm rot="-9683">
            <a:off x="6604009" y="2851150"/>
            <a:ext cx="4508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0E0E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6604000" y="2984500"/>
            <a:ext cx="4508500" cy="279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03200" indent="-203200" algn="l">
              <a:lnSpc>
                <a:spcPct val="125000"/>
              </a:lnSpc>
              <a:buClr>
                <a:srgbClr val="333333"/>
              </a:buClr>
              <a:buChar char="•"/>
              <a:defRPr/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《公共租赁住房管理办法》</a:t>
            </a:r>
            <a:endParaRPr lang="en-US" sz="1100"/>
          </a:p>
          <a:p>
            <a:pPr marL="203200" indent="-203200" algn="l">
              <a:lnSpc>
                <a:spcPct val="125000"/>
              </a:lnSpc>
              <a:buClr>
                <a:srgbClr val="333333"/>
              </a:buClr>
              <a:buChar char="•"/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《黑龙江省廉租住房保障办法》</a:t>
            </a:r>
            <a:endParaRPr lang="en-US" sz="16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203200" indent="-203200" algn="l">
              <a:lnSpc>
                <a:spcPct val="125000"/>
              </a:lnSpc>
              <a:buClr>
                <a:srgbClr val="333333"/>
              </a:buClr>
              <a:buChar char="•"/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《黑龙江省城镇公共租赁住房实物配租和租赁补贴管理办法》</a:t>
            </a:r>
            <a:endParaRPr lang="en-US" sz="16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结合绥棱县实际情况，对原有的保障政策进行了细化和明确。</a:t>
            </a:r>
            <a:endParaRPr lang="en-US" sz="16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2032000"/>
            <a:ext cx="1219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8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0" y="3556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800" b="1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租赁住房补贴</a:t>
            </a:r>
            <a:r>
              <a:rPr lang="zh-CN" altLang="en-US" sz="2800" b="1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与实物</a:t>
            </a:r>
            <a:r>
              <a:rPr lang="zh-CN" altLang="en-US" sz="2800" b="1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配租</a:t>
            </a:r>
            <a:endParaRPr lang="zh-CN" altLang="en-US" sz="2800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4" name="Connector 4"/>
          <p:cNvCxnSpPr/>
          <p:nvPr/>
        </p:nvCxnSpPr>
        <p:spPr>
          <a:xfrm rot="-42969">
            <a:off x="5588040" y="443865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005A9C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租赁住房补贴 - 保障范围与申请条件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905000"/>
            <a:ext cx="5143500" cy="4318000"/>
          </a:xfrm>
          <a:prstGeom prst="roundRect">
            <a:avLst>
              <a:gd name="adj" fmla="val 2941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005A9C">
                <a:alpha val="2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16000" y="20955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1524000" y="2057400"/>
            <a:ext cx="38100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保障范围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418">
            <a:off x="1016009" y="25971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7940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2768600"/>
            <a:ext cx="4254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城镇户籍家庭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需绥棱县</a:t>
            </a:r>
            <a:r>
              <a:rPr lang="zh-CN" alt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城镇户籍家庭</a:t>
            </a: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36195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97000" y="3594100"/>
            <a:ext cx="4254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新就业职工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在本地工作的无房新毕业生或工作不满5年的职工。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44450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397000" y="4419600"/>
            <a:ext cx="4254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外来务工人员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持有本县居住证，在本地稳定就业并缴纳社保的人员。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86500" y="1905000"/>
            <a:ext cx="5143500" cy="4318000"/>
          </a:xfrm>
          <a:prstGeom prst="roundRect">
            <a:avLst>
              <a:gd name="adj" fmla="val 2941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005A9C">
                <a:alpha val="2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540500" y="20955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5" name="AutoShape 15"/>
          <p:cNvSpPr/>
          <p:nvPr/>
        </p:nvSpPr>
        <p:spPr>
          <a:xfrm>
            <a:off x="7048500" y="2057400"/>
            <a:ext cx="38100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申请条件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9418">
            <a:off x="6540509" y="25971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40500" y="2794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921500" y="2768600"/>
            <a:ext cx="4254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住房状况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无房户或危房户，且未享受其他形式住房保障。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40500" y="34925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6921500" y="3467100"/>
            <a:ext cx="4254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财产状况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县域内无不动产登记信息；车辆及工商注册有限制。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40500" y="41910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921500" y="4165600"/>
            <a:ext cx="4254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收入状况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收入低于规定标准（低保或中等偏下收入家庭）。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540500" y="4889500"/>
            <a:ext cx="304800" cy="304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6921500" y="4864100"/>
            <a:ext cx="4254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就业状况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需提供有效的劳动合同和社会保险缴纳证明。</a:t>
            </a:r>
            <a:endParaRPr lang="en-US" sz="1400" b="0" i="0" u="none" strike="noStrike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租赁住房补贴 - 保障标准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2032000"/>
            <a:ext cx="5080000" cy="3810000"/>
          </a:xfrm>
          <a:prstGeom prst="roundRect">
            <a:avLst>
              <a:gd name="adj" fmla="val 3333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005A9C">
                <a:alpha val="2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" y="2286000"/>
            <a:ext cx="355600" cy="355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524000" y="2260600"/>
            <a:ext cx="381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补贴面积标准 (按家庭人口)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766">
            <a:off x="1066809" y="2736850"/>
            <a:ext cx="4470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5A9C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800" y="29972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73200" y="29718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1人户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556000" y="2946400"/>
            <a:ext cx="2032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27 ㎡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6800" y="34544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473200" y="34290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2人户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556000" y="3403600"/>
            <a:ext cx="2032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36 ㎡</a:t>
            </a:r>
            <a:endParaRPr lang="en-US" sz="110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6800" y="39116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473200" y="38862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3人户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3556000" y="3860800"/>
            <a:ext cx="2032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45 ㎡</a:t>
            </a:r>
            <a:endParaRPr lang="en-US" sz="1100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66800" y="43688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473200" y="43434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4人及以上户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3556000" y="4318000"/>
            <a:ext cx="2032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54 ㎡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350000" y="2032000"/>
            <a:ext cx="5080000" cy="3810000"/>
          </a:xfrm>
          <a:prstGeom prst="roundRect">
            <a:avLst>
              <a:gd name="adj" fmla="val 3333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005A9C">
                <a:alpha val="2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54800" y="2286000"/>
            <a:ext cx="355600" cy="3556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7112000" y="2260600"/>
            <a:ext cx="381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补贴金额标准 (差异化发放)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9766">
            <a:off x="6654809" y="2736850"/>
            <a:ext cx="4470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5A9C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6654800" y="2997200"/>
            <a:ext cx="4470400" cy="1016000"/>
          </a:xfrm>
          <a:prstGeom prst="roundRect">
            <a:avLst>
              <a:gd name="adj" fmla="val 12500"/>
            </a:avLst>
          </a:prstGeom>
          <a:solidFill>
            <a:srgbClr val="005A9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807200" y="3251200"/>
            <a:ext cx="304800" cy="3048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7213600" y="3124200"/>
            <a:ext cx="3683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低保家庭 / 特困人员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7213600" y="3454400"/>
            <a:ext cx="368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25 元/㎡/季度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6654800" y="4191000"/>
            <a:ext cx="4470400" cy="1016000"/>
          </a:xfrm>
          <a:prstGeom prst="roundRect">
            <a:avLst>
              <a:gd name="adj" fmla="val 12500"/>
            </a:avLst>
          </a:prstGeom>
          <a:solidFill>
            <a:srgbClr val="005A9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807200" y="4445000"/>
            <a:ext cx="304800" cy="3048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7213600" y="4318000"/>
            <a:ext cx="3683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其他符合条件家庭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7213600" y="4648200"/>
            <a:ext cx="368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 元/㎡/季度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公共租赁住房实物配租 - 保障范围与申请条件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2032000"/>
            <a:ext cx="50800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005A9C">
                <a:alpha val="3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5A9C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2860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524000" y="2286000"/>
            <a:ext cx="406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保障范围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549">
            <a:off x="1016009" y="2787650"/>
            <a:ext cx="4572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5A9C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048000"/>
            <a:ext cx="254000" cy="2540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302260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申请人及家庭成员必须具有绥棱县城镇常住户口</a:t>
            </a: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3896360"/>
            <a:ext cx="254000" cy="254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422400" y="3896360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户籍迁入时间必须满</a:t>
            </a:r>
            <a:r>
              <a:rPr lang="en-US" altLang="zh-CN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</a:t>
            </a:r>
            <a:r>
              <a:rPr lang="zh-CN" alt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年，且连续居住满</a:t>
            </a:r>
            <a:r>
              <a:rPr lang="en-US" altLang="zh-CN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</a:t>
            </a:r>
            <a:r>
              <a:rPr lang="zh-CN" alt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年。这一条件比租赁补贴更为严格。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096000" y="2032000"/>
            <a:ext cx="53340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005A9C">
                <a:alpha val="3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5A9C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50000" y="2286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858000" y="2286000"/>
            <a:ext cx="431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申请条件（聚焦“双困”及特殊困难）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046">
            <a:off x="6350008" y="2787650"/>
            <a:ext cx="4826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5A9C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50000" y="2984500"/>
            <a:ext cx="254000" cy="2540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0"/>
            </p:custDataLst>
          </p:nvPr>
        </p:nvSpPr>
        <p:spPr>
          <a:xfrm>
            <a:off x="6731000" y="29591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核心标准：住房困难 + 经济困难</a:t>
            </a:r>
            <a:endParaRPr lang="en-US" sz="110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50000" y="3429000"/>
            <a:ext cx="254000" cy="2540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13"/>
            </p:custDataLst>
          </p:nvPr>
        </p:nvSpPr>
        <p:spPr>
          <a:xfrm>
            <a:off x="6731000" y="34036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特殊身份：</a:t>
            </a:r>
            <a:r>
              <a:rPr lang="zh-CN" alt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必须是城镇低保或城市分散供养特困人员</a:t>
            </a: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6350000" y="3937000"/>
            <a:ext cx="254000" cy="254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>
            <a:off x="6756400" y="415036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身体</a:t>
            </a: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状况：</a:t>
            </a:r>
            <a:r>
              <a:rPr lang="zh-CN" alt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家庭成员中需有一、二级重度残疾人（精神残疾和智力残疾除外），或患有重大疾病（需三甲医院证明），或因故完全丧失劳动能力（需法定部门出具鉴定书）</a:t>
            </a: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350000" y="5034915"/>
            <a:ext cx="254000" cy="2540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731000" y="515112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额外</a:t>
            </a:r>
            <a:r>
              <a:rPr 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限制：</a:t>
            </a:r>
            <a:r>
              <a:rPr lang="zh-CN" altLang="en-US" sz="16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家庭中不能有财政供养人员（公益岗除外），没有缴纳过住房公积金，无工商登记和车辆登记信息等。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公共租赁住房实物配租 - 租金标准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651000" y="2159000"/>
            <a:ext cx="8890000" cy="2540000"/>
          </a:xfrm>
          <a:prstGeom prst="roundRect">
            <a:avLst>
              <a:gd name="adj" fmla="val 5000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005A9C">
                <a:alpha val="30000"/>
              </a:srgbClr>
            </a:solidFill>
            <a:prstDash val="solid"/>
            <a:round/>
          </a:ln>
          <a:effectLst>
            <a:outerShdw blurRad="254000" dist="127000" dir="2700000" algn="tl" rotWithShape="0">
              <a:srgbClr val="005A9C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9000" y="26035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2921000" y="2540000"/>
            <a:ext cx="685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租金标准：</a:t>
            </a:r>
            <a:r>
              <a:rPr lang="en-US" sz="4000" b="1" i="0" u="none" strike="noStrike">
                <a:solidFill>
                  <a:srgbClr val="005A9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 元 / 平方米 / 月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5544">
            <a:off x="2159005" y="3422650"/>
            <a:ext cx="787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5A9C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2159000" y="3683000"/>
            <a:ext cx="787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充分体现公租房的保障属性，切实减轻困难家庭住房负担。</a:t>
            </a:r>
            <a:endParaRPr lang="en-US" sz="11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ags/tag10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ags/tag11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ags/tag12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ags/tag13.xml><?xml version="1.0" encoding="utf-8"?>
<p:tagLst xmlns:p="http://schemas.openxmlformats.org/presentationml/2006/main">
  <p:tag name="KSO_WM_DIAGRAM_VIRTUALLY_FRAME" val="{&quot;height&quot;:320,&quot;left&quot;:60,&quot;top&quot;:160,&quot;width&quot;:840}"/>
</p:tagLst>
</file>

<file path=ppt/tags/tag14.xml><?xml version="1.0" encoding="utf-8"?>
<p:tagLst xmlns:p="http://schemas.openxmlformats.org/presentationml/2006/main">
  <p:tag name="KSO_WM_DIAGRAM_VIRTUALLY_FRAME" val="{&quot;height&quot;:320,&quot;left&quot;:60,&quot;top&quot;:160,&quot;width&quot;:840}"/>
</p:tagLst>
</file>

<file path=ppt/tags/tag15.xml><?xml version="1.0" encoding="utf-8"?>
<p:tagLst xmlns:p="http://schemas.openxmlformats.org/presentationml/2006/main">
  <p:tag name="KSO_WM_DIAGRAM_VIRTUALLY_FRAME" val="{&quot;height&quot;:320,&quot;left&quot;:60,&quot;top&quot;:160,&quot;width&quot;:840}"/>
</p:tagLst>
</file>

<file path=ppt/tags/tag16.xml><?xml version="1.0" encoding="utf-8"?>
<p:tagLst xmlns:p="http://schemas.openxmlformats.org/presentationml/2006/main">
  <p:tag name="KSO_WM_DIAGRAM_VIRTUALLY_FRAME" val="{&quot;height&quot;:320,&quot;left&quot;:60,&quot;top&quot;:160,&quot;width&quot;:840}"/>
</p:tagLst>
</file>

<file path=ppt/tags/tag17.xml><?xml version="1.0" encoding="utf-8"?>
<p:tagLst xmlns:p="http://schemas.openxmlformats.org/presentationml/2006/main">
  <p:tag name="KSO_WM_DIAGRAM_VIRTUALLY_FRAME" val="{&quot;height&quot;:320,&quot;left&quot;:60,&quot;top&quot;:160,&quot;width&quot;:840}"/>
</p:tagLst>
</file>

<file path=ppt/tags/tag18.xml><?xml version="1.0" encoding="utf-8"?>
<p:tagLst xmlns:p="http://schemas.openxmlformats.org/presentationml/2006/main">
  <p:tag name="KSO_WM_DIAGRAM_VIRTUALLY_FRAME" val="{&quot;height&quot;:320,&quot;left&quot;:60,&quot;top&quot;:160,&quot;width&quot;:840}"/>
</p:tagLst>
</file>

<file path=ppt/tags/tag19.xml><?xml version="1.0" encoding="utf-8"?>
<p:tagLst xmlns:p="http://schemas.openxmlformats.org/presentationml/2006/main">
  <p:tag name="KSO_WM_DIAGRAM_VIRTUALLY_FRAME" val="{&quot;height&quot;:320,&quot;left&quot;:60,&quot;top&quot;:160,&quot;width&quot;:840}"/>
</p:tagLst>
</file>

<file path=ppt/tags/tag2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ags/tag20.xml><?xml version="1.0" encoding="utf-8"?>
<p:tagLst xmlns:p="http://schemas.openxmlformats.org/presentationml/2006/main">
  <p:tag name="KSO_WM_DIAGRAM_VIRTUALLY_FRAME" val="{&quot;height&quot;:320,&quot;left&quot;:60,&quot;top&quot;:160,&quot;width&quot;:840}"/>
</p:tagLst>
</file>

<file path=ppt/tags/tag21.xml><?xml version="1.0" encoding="utf-8"?>
<p:tagLst xmlns:p="http://schemas.openxmlformats.org/presentationml/2006/main">
  <p:tag name="KSO_WM_DIAGRAM_VIRTUALLY_FRAME" val="{&quot;height&quot;:320,&quot;left&quot;:60,&quot;top&quot;:160,&quot;width&quot;:840}"/>
</p:tagLst>
</file>

<file path=ppt/tags/tag22.xml><?xml version="1.0" encoding="utf-8"?>
<p:tagLst xmlns:p="http://schemas.openxmlformats.org/presentationml/2006/main">
  <p:tag name="KSO_WM_DIAGRAM_VIRTUALLY_FRAME" val="{&quot;height&quot;:320,&quot;left&quot;:60,&quot;top&quot;:160,&quot;width&quot;:840}"/>
</p:tagLst>
</file>

<file path=ppt/tags/tag23.xml><?xml version="1.0" encoding="utf-8"?>
<p:tagLst xmlns:p="http://schemas.openxmlformats.org/presentationml/2006/main">
  <p:tag name="KSO_WM_DIAGRAM_VIRTUALLY_FRAME" val="{&quot;height&quot;:213.45,&quot;left&quot;:530,&quot;top&quot;:233,&quot;width&quot;:352}"/>
</p:tagLst>
</file>

<file path=ppt/tags/tag24.xml><?xml version="1.0" encoding="utf-8"?>
<p:tagLst xmlns:p="http://schemas.openxmlformats.org/presentationml/2006/main">
  <p:tag name="KSO_WM_DIAGRAM_VIRTUALLY_FRAME" val="{&quot;height&quot;:213.45,&quot;left&quot;:530,&quot;top&quot;:233,&quot;width&quot;:352}"/>
</p:tagLst>
</file>

<file path=ppt/tags/tag25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26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27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28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29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3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ags/tag30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31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32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33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34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35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36.xml><?xml version="1.0" encoding="utf-8"?>
<p:tagLst xmlns:p="http://schemas.openxmlformats.org/presentationml/2006/main">
  <p:tag name="KSO_WM_DIAGRAM_VIRTUALLY_FRAME" val="{&quot;height&quot;:260,&quot;left&quot;:60,&quot;top&quot;:160,&quot;width&quot;:840}"/>
</p:tagLst>
</file>

<file path=ppt/tags/tag4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ags/tag5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ags/tag6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ags/tag7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ags/tag8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ags/tag9.xml><?xml version="1.0" encoding="utf-8"?>
<p:tagLst xmlns:p="http://schemas.openxmlformats.org/presentationml/2006/main">
  <p:tag name="KSO_WM_DIAGRAM_VIRTUALLY_FRAME" val="{&quot;height&quot;:280.00833960570105,&quot;left&quot;:80,&quot;top&quot;:175,&quot;width&quot;:77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1094</Words>
  <Application>WPS 演示</Application>
  <PresentationFormat/>
  <Paragraphs>134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宋体</vt:lpstr>
      <vt:lpstr>Wingdings</vt:lpstr>
      <vt:lpstr>Arial</vt:lpstr>
      <vt:lpstr>Noto Sans SC</vt:lpstr>
      <vt:lpstr>Noto Sans SC Black</vt:lpstr>
      <vt:lpstr>微软雅黑</vt:lpstr>
      <vt:lpstr>Arial Unicode MS</vt:lpstr>
      <vt:lpstr>Office 主题​​</vt:lpstr>
      <vt:lpstr>默认主题</vt:lpstr>
      <vt:lpstr>2_默认主题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TS</cp:lastModifiedBy>
  <cp:revision>7</cp:revision>
  <dcterms:created xsi:type="dcterms:W3CDTF">2026-02-27T02:56:00Z</dcterms:created>
  <dcterms:modified xsi:type="dcterms:W3CDTF">2026-06-03T09:12:03Z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2052-12.8.2.17149</vt:lpwstr>
  </property>
  <property fmtid="{D5CDD505-2E9C-101B-9397-08002B2CF9AE}" pid="3" name="ICV">
    <vt:lpwstr>35F9555971DC4B0B9976BE53B6FDB795_12</vt:lpwstr>
  </property>
</Properties>
</file>